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4" r:id="rId3"/>
    <p:sldId id="319" r:id="rId4"/>
    <p:sldId id="305" r:id="rId5"/>
    <p:sldId id="307" r:id="rId6"/>
    <p:sldId id="308" r:id="rId7"/>
    <p:sldId id="309" r:id="rId8"/>
    <p:sldId id="310" r:id="rId9"/>
    <p:sldId id="312" r:id="rId10"/>
    <p:sldId id="267" r:id="rId11"/>
    <p:sldId id="276" r:id="rId12"/>
    <p:sldId id="298" r:id="rId13"/>
    <p:sldId id="314" r:id="rId14"/>
    <p:sldId id="277" r:id="rId15"/>
    <p:sldId id="321" r:id="rId16"/>
    <p:sldId id="325" r:id="rId17"/>
    <p:sldId id="326" r:id="rId18"/>
    <p:sldId id="322" r:id="rId19"/>
    <p:sldId id="320" r:id="rId20"/>
    <p:sldId id="316" r:id="rId21"/>
    <p:sldId id="323" r:id="rId22"/>
    <p:sldId id="261" r:id="rId23"/>
    <p:sldId id="284" r:id="rId24"/>
    <p:sldId id="317" r:id="rId25"/>
    <p:sldId id="288" r:id="rId26"/>
    <p:sldId id="318" r:id="rId27"/>
    <p:sldId id="289" r:id="rId28"/>
    <p:sldId id="324" r:id="rId29"/>
    <p:sldId id="292" r:id="rId30"/>
    <p:sldId id="293" r:id="rId31"/>
    <p:sldId id="294" r:id="rId32"/>
    <p:sldId id="295" r:id="rId33"/>
    <p:sldId id="297" r:id="rId34"/>
    <p:sldId id="29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100" d="100"/>
          <a:sy n="100" d="100"/>
        </p:scale>
        <p:origin x="-7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917" y="2310579"/>
            <a:ext cx="10677835" cy="2281085"/>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66917" y="4571999"/>
            <a:ext cx="10668000" cy="904568"/>
          </a:xfrm>
        </p:spPr>
        <p:txBody>
          <a:bodyPr>
            <a:normAutofit/>
          </a:bodyPr>
          <a:lstStyle>
            <a:lvl1pPr marL="0" indent="0" algn="l">
              <a:buNone/>
              <a:defRPr sz="3733" b="0" i="0">
                <a:solidFill>
                  <a:schemeClr val="accent3">
                    <a:lumMod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3375128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3540524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315976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66552B9-3DE4-41CD-818B-BA6B5CFAE6C5}" type="slidenum">
              <a:rPr lang="en-IN" smtClean="0"/>
              <a:t>‹#›</a:t>
            </a:fld>
            <a:endParaRPr lang="en-IN" dirty="0"/>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357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9765" y="299116"/>
            <a:ext cx="11012131" cy="1018035"/>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18285" y="1612492"/>
            <a:ext cx="10994760" cy="4758809"/>
          </a:xfrm>
        </p:spPr>
        <p:txBody>
          <a:bodyPr/>
          <a:lstStyle>
            <a:lvl1pPr algn="l">
              <a:defRPr sz="3733">
                <a:solidFill>
                  <a:srgbClr val="003635"/>
                </a:solidFill>
              </a:defRPr>
            </a:lvl1pPr>
            <a:lvl2pPr algn="l">
              <a:defRPr>
                <a:solidFill>
                  <a:srgbClr val="003635"/>
                </a:solidFill>
              </a:defRPr>
            </a:lvl2pPr>
            <a:lvl3pPr algn="l">
              <a:defRPr>
                <a:solidFill>
                  <a:srgbClr val="003635"/>
                </a:solidFill>
              </a:defRPr>
            </a:lvl3pPr>
            <a:lvl4pPr algn="l">
              <a:defRPr>
                <a:solidFill>
                  <a:srgbClr val="003635"/>
                </a:solidFill>
              </a:defRPr>
            </a:lvl4pPr>
            <a:lvl5pPr algn="l">
              <a:defRPr>
                <a:solidFill>
                  <a:srgbClr val="00363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713428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1143" y="542050"/>
            <a:ext cx="9074125" cy="967132"/>
          </a:xfrm>
        </p:spPr>
        <p:txBody>
          <a:bodyPr>
            <a:normAutofit/>
          </a:bodyPr>
          <a:lstStyle>
            <a:lvl1pPr algn="l">
              <a:defRPr sz="480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29266" y="1524001"/>
            <a:ext cx="9104671" cy="4727329"/>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391799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708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383975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0425" y="283536"/>
            <a:ext cx="10791153" cy="1018033"/>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696175" y="2040204"/>
            <a:ext cx="5386917" cy="639763"/>
          </a:xfrm>
        </p:spPr>
        <p:txBody>
          <a:bodyPr anchor="b"/>
          <a:lstStyle>
            <a:lvl1pPr marL="0" indent="0" algn="ctr">
              <a:buNone/>
              <a:defRPr sz="3200" b="1">
                <a:solidFill>
                  <a:schemeClr val="accent3">
                    <a:lumMod val="7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696175" y="2670067"/>
            <a:ext cx="5386917" cy="3035059"/>
          </a:xfrm>
        </p:spPr>
        <p:txBody>
          <a:bodyPr/>
          <a:lstStyle>
            <a:lvl1pPr algn="ctr">
              <a:defRPr sz="3200">
                <a:solidFill>
                  <a:srgbClr val="003635"/>
                </a:solidFill>
              </a:defRPr>
            </a:lvl1pPr>
            <a:lvl2pPr algn="ctr">
              <a:defRPr sz="2667">
                <a:solidFill>
                  <a:srgbClr val="003635"/>
                </a:solidFill>
              </a:defRPr>
            </a:lvl2pPr>
            <a:lvl3pPr algn="ctr">
              <a:defRPr sz="2400">
                <a:solidFill>
                  <a:srgbClr val="003635"/>
                </a:solidFill>
              </a:defRPr>
            </a:lvl3pPr>
            <a:lvl4pPr algn="ctr">
              <a:defRPr sz="2133">
                <a:solidFill>
                  <a:srgbClr val="003635"/>
                </a:solidFill>
              </a:defRPr>
            </a:lvl4pPr>
            <a:lvl5pPr algn="ctr">
              <a:defRPr sz="2133">
                <a:solidFill>
                  <a:srgbClr val="003635"/>
                </a:solidFill>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6337" y="2040204"/>
            <a:ext cx="5389033" cy="639763"/>
          </a:xfrm>
        </p:spPr>
        <p:txBody>
          <a:bodyPr anchor="b"/>
          <a:lstStyle>
            <a:lvl1pPr marL="0" indent="0" algn="ctr">
              <a:buNone/>
              <a:defRPr sz="3200" b="1">
                <a:solidFill>
                  <a:schemeClr val="accent3">
                    <a:lumMod val="7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076337" y="2670067"/>
            <a:ext cx="5389033" cy="3035059"/>
          </a:xfrm>
        </p:spPr>
        <p:txBody>
          <a:bodyPr/>
          <a:lstStyle>
            <a:lvl1pPr algn="ctr">
              <a:defRPr sz="3200">
                <a:solidFill>
                  <a:srgbClr val="003635"/>
                </a:solidFill>
              </a:defRPr>
            </a:lvl1pPr>
            <a:lvl2pPr algn="ctr">
              <a:defRPr sz="2667">
                <a:solidFill>
                  <a:srgbClr val="003635"/>
                </a:solidFill>
              </a:defRPr>
            </a:lvl2pPr>
            <a:lvl3pPr algn="ctr">
              <a:defRPr sz="2400">
                <a:solidFill>
                  <a:srgbClr val="003635"/>
                </a:solidFill>
              </a:defRPr>
            </a:lvl3pPr>
            <a:lvl4pPr algn="ctr">
              <a:defRPr sz="2133">
                <a:solidFill>
                  <a:srgbClr val="003635"/>
                </a:solidFill>
              </a:defRPr>
            </a:lvl4pPr>
            <a:lvl5pPr algn="ctr">
              <a:defRPr sz="2133">
                <a:solidFill>
                  <a:srgbClr val="003635"/>
                </a:solidFill>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185876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3195728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274864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BA72C320-3962-45A6-BF65-FCB5EC7EB88C}" type="datetimeFigureOut">
              <a:rPr lang="en-IN" smtClean="0"/>
              <a:t>10-12-2021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66552B9-3DE4-41CD-818B-BA6B5CFAE6C5}" type="slidenum">
              <a:rPr lang="en-IN" smtClean="0"/>
              <a:t>‹#›</a:t>
            </a:fld>
            <a:endParaRPr lang="en-IN" dirty="0"/>
          </a:p>
        </p:txBody>
      </p:sp>
    </p:spTree>
    <p:extLst>
      <p:ext uri="{BB962C8B-B14F-4D97-AF65-F5344CB8AC3E}">
        <p14:creationId xmlns:p14="http://schemas.microsoft.com/office/powerpoint/2010/main" val="272015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jp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A72C320-3962-45A6-BF65-FCB5EC7EB88C}" type="datetimeFigureOut">
              <a:rPr lang="en-IN" smtClean="0"/>
              <a:t>10-12-2021</a:t>
            </a:fld>
            <a:endParaRPr lang="en-IN"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6552B9-3DE4-41CD-818B-BA6B5CFAE6C5}" type="slidenum">
              <a:rPr lang="en-IN" smtClean="0"/>
              <a:t>‹#›</a:t>
            </a:fld>
            <a:endParaRPr lang="en-IN" dirty="0"/>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2643290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Binomial Heap</a:t>
            </a:r>
          </a:p>
        </p:txBody>
      </p:sp>
      <p:sp>
        <p:nvSpPr>
          <p:cNvPr id="3" name="Subtitle 2"/>
          <p:cNvSpPr>
            <a:spLocks noGrp="1"/>
          </p:cNvSpPr>
          <p:nvPr>
            <p:ph type="subTitle" idx="1"/>
          </p:nvPr>
        </p:nvSpPr>
        <p:spPr/>
        <p:txBody>
          <a:bodyPr>
            <a:normAutofit fontScale="77500" lnSpcReduction="20000"/>
          </a:bodyPr>
          <a:lstStyle/>
          <a:p>
            <a:r>
              <a:rPr lang="en-IN" dirty="0"/>
              <a:t>Rupali Khare</a:t>
            </a:r>
          </a:p>
          <a:p>
            <a:r>
              <a:rPr lang="en-IN" dirty="0"/>
              <a:t>Assistant Professor, DCEA, GLAU</a:t>
            </a:r>
          </a:p>
        </p:txBody>
      </p:sp>
      <p:pic>
        <p:nvPicPr>
          <p:cNvPr id="4" name="Picture 3" descr="Related image"/>
          <p:cNvPicPr/>
          <p:nvPr/>
        </p:nvPicPr>
        <p:blipFill>
          <a:blip r:embed="rId2"/>
          <a:srcRect l="3793" t="21970" r="3781" b="23464"/>
          <a:stretch>
            <a:fillRect/>
          </a:stretch>
        </p:blipFill>
        <p:spPr bwMode="auto">
          <a:xfrm>
            <a:off x="1679374" y="854172"/>
            <a:ext cx="2968826" cy="1869978"/>
          </a:xfrm>
          <a:prstGeom prst="rect">
            <a:avLst/>
          </a:prstGeom>
          <a:noFill/>
          <a:ln w="9525">
            <a:noFill/>
            <a:miter lim="800000"/>
            <a:headEnd/>
            <a:tailEnd/>
          </a:ln>
        </p:spPr>
      </p:pic>
    </p:spTree>
    <p:extLst>
      <p:ext uri="{BB962C8B-B14F-4D97-AF65-F5344CB8AC3E}">
        <p14:creationId xmlns:p14="http://schemas.microsoft.com/office/powerpoint/2010/main" val="3099695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8232" t="4012" r="18797" b="42374"/>
          <a:stretch/>
        </p:blipFill>
        <p:spPr>
          <a:xfrm>
            <a:off x="457200" y="1752600"/>
            <a:ext cx="5836920" cy="2484120"/>
          </a:xfrm>
        </p:spPr>
      </p:pic>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23310" t="15971" r="28279" b="24824"/>
          <a:stretch/>
        </p:blipFill>
        <p:spPr>
          <a:xfrm>
            <a:off x="6088380" y="1573530"/>
            <a:ext cx="5974080" cy="4610099"/>
          </a:xfrm>
          <a:prstGeom prst="rect">
            <a:avLst/>
          </a:prstGeom>
        </p:spPr>
      </p:pic>
    </p:spTree>
    <p:extLst>
      <p:ext uri="{BB962C8B-B14F-4D97-AF65-F5344CB8AC3E}">
        <p14:creationId xmlns:p14="http://schemas.microsoft.com/office/powerpoint/2010/main" val="3482460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Binomial Heap Operations</a:t>
            </a:r>
          </a:p>
        </p:txBody>
      </p:sp>
      <p:sp>
        <p:nvSpPr>
          <p:cNvPr id="6" name="Content Placeholder 5"/>
          <p:cNvSpPr>
            <a:spLocks noGrp="1"/>
          </p:cNvSpPr>
          <p:nvPr>
            <p:ph idx="1"/>
          </p:nvPr>
        </p:nvSpPr>
        <p:spPr>
          <a:xfrm>
            <a:off x="838200" y="1825625"/>
            <a:ext cx="10515600" cy="1450312"/>
          </a:xfrm>
        </p:spPr>
        <p:txBody>
          <a:bodyPr>
            <a:noAutofit/>
          </a:bodyPr>
          <a:lstStyle/>
          <a:p>
            <a:pPr marL="342900" indent="-342900">
              <a:buAutoNum type="arabicPeriod"/>
            </a:pPr>
            <a:r>
              <a:rPr lang="en-IN" sz="2400" dirty="0"/>
              <a:t>Create Heap</a:t>
            </a:r>
          </a:p>
          <a:p>
            <a:pPr marL="342900" indent="-342900">
              <a:buAutoNum type="arabicPeriod"/>
            </a:pPr>
            <a:r>
              <a:rPr lang="en-IN" sz="2400" dirty="0"/>
              <a:t>Union two binomial heap</a:t>
            </a:r>
          </a:p>
          <a:p>
            <a:pPr marL="342900" indent="-342900">
              <a:buAutoNum type="arabicPeriod"/>
            </a:pPr>
            <a:r>
              <a:rPr lang="en-IN" sz="2400" dirty="0"/>
              <a:t>Insert a node</a:t>
            </a:r>
          </a:p>
          <a:p>
            <a:pPr marL="342900" indent="-342900">
              <a:buFont typeface="Arial" panose="020B0604020202020204" pitchFamily="34" charset="0"/>
              <a:buAutoNum type="arabicPeriod"/>
            </a:pPr>
            <a:r>
              <a:rPr lang="en-IN" sz="2400" dirty="0"/>
              <a:t>Find minimum key</a:t>
            </a:r>
          </a:p>
          <a:p>
            <a:pPr marL="342900" indent="-342900">
              <a:buAutoNum type="arabicPeriod"/>
            </a:pPr>
            <a:r>
              <a:rPr lang="en-IN" sz="2400" dirty="0"/>
              <a:t>Extract minimum node</a:t>
            </a:r>
          </a:p>
          <a:p>
            <a:pPr marL="342900" indent="-342900">
              <a:buAutoNum type="arabicPeriod"/>
            </a:pPr>
            <a:r>
              <a:rPr lang="en-IN" sz="2400" dirty="0"/>
              <a:t>Decrease a key value of a node</a:t>
            </a:r>
          </a:p>
          <a:p>
            <a:pPr marL="342900" indent="-342900">
              <a:buAutoNum type="arabicPeriod"/>
            </a:pPr>
            <a:r>
              <a:rPr lang="en-IN" sz="2400" dirty="0"/>
              <a:t>Delete a node</a:t>
            </a:r>
          </a:p>
        </p:txBody>
      </p:sp>
    </p:spTree>
    <p:extLst>
      <p:ext uri="{BB962C8B-B14F-4D97-AF65-F5344CB8AC3E}">
        <p14:creationId xmlns:p14="http://schemas.microsoft.com/office/powerpoint/2010/main" val="3567550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675" y="309797"/>
            <a:ext cx="10515600" cy="1325563"/>
          </a:xfrm>
        </p:spPr>
        <p:txBody>
          <a:bodyPr/>
          <a:lstStyle/>
          <a:p>
            <a:r>
              <a:rPr lang="en-IN" b="1" dirty="0"/>
              <a:t>Compare with Binary Heap</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4839" t="25210" r="26091" b="21308"/>
          <a:stretch/>
        </p:blipFill>
        <p:spPr>
          <a:xfrm>
            <a:off x="1518699" y="1932165"/>
            <a:ext cx="8237552" cy="3896141"/>
          </a:xfrm>
        </p:spPr>
      </p:pic>
    </p:spTree>
    <p:extLst>
      <p:ext uri="{BB962C8B-B14F-4D97-AF65-F5344CB8AC3E}">
        <p14:creationId xmlns:p14="http://schemas.microsoft.com/office/powerpoint/2010/main" val="44120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Create New Binomial Heap</a:t>
            </a:r>
          </a:p>
        </p:txBody>
      </p:sp>
      <p:sp>
        <p:nvSpPr>
          <p:cNvPr id="6" name="Content Placeholder 5"/>
          <p:cNvSpPr>
            <a:spLocks noGrp="1"/>
          </p:cNvSpPr>
          <p:nvPr>
            <p:ph idx="1"/>
          </p:nvPr>
        </p:nvSpPr>
        <p:spPr>
          <a:xfrm>
            <a:off x="838200" y="1825625"/>
            <a:ext cx="10515600" cy="2635057"/>
          </a:xfrm>
        </p:spPr>
        <p:txBody>
          <a:bodyPr>
            <a:noAutofit/>
          </a:bodyPr>
          <a:lstStyle/>
          <a:p>
            <a:r>
              <a:rPr lang="en-IN" sz="2800" dirty="0"/>
              <a:t>Binomial Heap is created using </a:t>
            </a:r>
            <a:r>
              <a:rPr lang="en-IN" sz="2800" b="1" dirty="0"/>
              <a:t>MAKE BINOMIAL HEAP </a:t>
            </a:r>
            <a:r>
              <a:rPr lang="en-IN" sz="2800" dirty="0"/>
              <a:t>procedure.</a:t>
            </a:r>
          </a:p>
          <a:p>
            <a:r>
              <a:rPr lang="en-IN" sz="2800" dirty="0"/>
              <a:t>Allocate heap is used to obtain the memory for new heap.</a:t>
            </a:r>
          </a:p>
          <a:p>
            <a:pPr marL="0" indent="0">
              <a:buNone/>
            </a:pPr>
            <a:r>
              <a:rPr lang="en-IN" sz="2800" dirty="0"/>
              <a:t>               </a:t>
            </a:r>
          </a:p>
          <a:p>
            <a:pPr marL="0" indent="0">
              <a:buNone/>
            </a:pPr>
            <a:r>
              <a:rPr lang="en-IN" sz="2800" dirty="0"/>
              <a:t>1. H&lt;- Allocate Heap()</a:t>
            </a:r>
          </a:p>
          <a:p>
            <a:pPr marL="0" indent="0">
              <a:buNone/>
            </a:pPr>
            <a:r>
              <a:rPr lang="en-IN" sz="2800" dirty="0"/>
              <a:t>2. Head [H] &lt;- NIL</a:t>
            </a:r>
          </a:p>
          <a:p>
            <a:pPr marL="0" indent="0">
              <a:buNone/>
            </a:pPr>
            <a:r>
              <a:rPr lang="en-IN" sz="2800" dirty="0"/>
              <a:t> 3. Return NIL</a:t>
            </a:r>
          </a:p>
          <a:p>
            <a:endParaRPr lang="en-IN" sz="2800" dirty="0"/>
          </a:p>
          <a:p>
            <a:r>
              <a:rPr lang="en-IN" sz="2800" dirty="0"/>
              <a:t>O(1) runtime</a:t>
            </a:r>
          </a:p>
        </p:txBody>
      </p:sp>
    </p:spTree>
    <p:extLst>
      <p:ext uri="{BB962C8B-B14F-4D97-AF65-F5344CB8AC3E}">
        <p14:creationId xmlns:p14="http://schemas.microsoft.com/office/powerpoint/2010/main" val="1016966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Finding Minimum key in Binomial Heap</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740" t="21510" r="21467" b="18611"/>
          <a:stretch/>
        </p:blipFill>
        <p:spPr>
          <a:xfrm>
            <a:off x="647700" y="1690688"/>
            <a:ext cx="9677400" cy="4405311"/>
          </a:xfrm>
        </p:spPr>
      </p:pic>
    </p:spTree>
    <p:extLst>
      <p:ext uri="{BB962C8B-B14F-4D97-AF65-F5344CB8AC3E}">
        <p14:creationId xmlns:p14="http://schemas.microsoft.com/office/powerpoint/2010/main" val="17446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740" t="20108" r="18341" b="9304"/>
          <a:stretch/>
        </p:blipFill>
        <p:spPr>
          <a:xfrm>
            <a:off x="1638300" y="1428750"/>
            <a:ext cx="8077200" cy="5276850"/>
          </a:xfrm>
        </p:spPr>
      </p:pic>
    </p:spTree>
    <p:extLst>
      <p:ext uri="{BB962C8B-B14F-4D97-AF65-F5344CB8AC3E}">
        <p14:creationId xmlns:p14="http://schemas.microsoft.com/office/powerpoint/2010/main" val="302292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4" name="Content Placeholder 3"/>
          <p:cNvPicPr>
            <a:picLocks noGrp="1" noChangeAspect="1"/>
          </p:cNvPicPr>
          <p:nvPr>
            <p:ph idx="1"/>
          </p:nvPr>
        </p:nvPicPr>
        <p:blipFill>
          <a:blip r:embed="rId2"/>
          <a:stretch>
            <a:fillRect/>
          </a:stretch>
        </p:blipFill>
        <p:spPr>
          <a:xfrm>
            <a:off x="2991684" y="1612900"/>
            <a:ext cx="6246733" cy="4757738"/>
          </a:xfrm>
          <a:prstGeom prst="rect">
            <a:avLst/>
          </a:prstGeom>
        </p:spPr>
      </p:pic>
    </p:spTree>
    <p:extLst>
      <p:ext uri="{BB962C8B-B14F-4D97-AF65-F5344CB8AC3E}">
        <p14:creationId xmlns:p14="http://schemas.microsoft.com/office/powerpoint/2010/main" val="1371142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a:t>
            </a:r>
          </a:p>
        </p:txBody>
      </p:sp>
      <p:pic>
        <p:nvPicPr>
          <p:cNvPr id="4" name="Content Placeholder 3"/>
          <p:cNvPicPr>
            <a:picLocks noGrp="1" noChangeAspect="1"/>
          </p:cNvPicPr>
          <p:nvPr>
            <p:ph idx="1"/>
          </p:nvPr>
        </p:nvPicPr>
        <p:blipFill>
          <a:blip r:embed="rId2"/>
          <a:stretch>
            <a:fillRect/>
          </a:stretch>
        </p:blipFill>
        <p:spPr>
          <a:xfrm>
            <a:off x="3225310" y="1612900"/>
            <a:ext cx="5779481" cy="4757738"/>
          </a:xfrm>
          <a:prstGeom prst="rect">
            <a:avLst/>
          </a:prstGeom>
        </p:spPr>
      </p:pic>
    </p:spTree>
    <p:extLst>
      <p:ext uri="{BB962C8B-B14F-4D97-AF65-F5344CB8AC3E}">
        <p14:creationId xmlns:p14="http://schemas.microsoft.com/office/powerpoint/2010/main" val="15510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Union of Binomial Heap</a:t>
            </a:r>
            <a:endParaRPr lang="en-IN" dirty="0"/>
          </a:p>
        </p:txBody>
      </p:sp>
      <p:sp>
        <p:nvSpPr>
          <p:cNvPr id="3" name="Content Placeholder 2"/>
          <p:cNvSpPr>
            <a:spLocks noGrp="1"/>
          </p:cNvSpPr>
          <p:nvPr>
            <p:ph idx="1"/>
          </p:nvPr>
        </p:nvSpPr>
        <p:spPr/>
        <p:txBody>
          <a:bodyPr>
            <a:normAutofit fontScale="92500" lnSpcReduction="20000"/>
          </a:bodyPr>
          <a:lstStyle/>
          <a:p>
            <a:r>
              <a:rPr lang="en-IN" dirty="0"/>
              <a:t>Union of binomial heaps consists of the following steps-</a:t>
            </a:r>
          </a:p>
          <a:p>
            <a:pPr marL="0" indent="0">
              <a:buNone/>
            </a:pPr>
            <a:r>
              <a:rPr lang="en-IN" dirty="0"/>
              <a:t>    1. Merge two binomial heaps H1 and H2. The resulting heap has the roots in the</a:t>
            </a:r>
            <a:r>
              <a:rPr lang="en-IN" b="1" dirty="0"/>
              <a:t> increasing order of the degree</a:t>
            </a:r>
            <a:r>
              <a:rPr lang="en-IN" dirty="0"/>
              <a:t>.</a:t>
            </a:r>
          </a:p>
          <a:p>
            <a:pPr marL="0" indent="0">
              <a:buNone/>
            </a:pPr>
            <a:r>
              <a:rPr lang="en-IN" dirty="0"/>
              <a:t>    2. For each tree in the binomial heap H, if it has the same order with another tree, link the two nodes together such that the resulting tree obeys the min heap- order.</a:t>
            </a:r>
          </a:p>
          <a:p>
            <a:pPr marL="0" indent="0">
              <a:buNone/>
            </a:pPr>
            <a:r>
              <a:rPr lang="en-IN" dirty="0"/>
              <a:t>    3. This operation has four different cases which area as described in the next slide.</a:t>
            </a:r>
          </a:p>
          <a:p>
            <a:r>
              <a:rPr lang="en-IN" dirty="0"/>
              <a:t> The complexity of this operation is O(log n).</a:t>
            </a:r>
          </a:p>
        </p:txBody>
      </p:sp>
    </p:spTree>
    <p:extLst>
      <p:ext uri="{BB962C8B-B14F-4D97-AF65-F5344CB8AC3E}">
        <p14:creationId xmlns:p14="http://schemas.microsoft.com/office/powerpoint/2010/main" val="2144986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2438" t="12499" r="24064" b="28010"/>
          <a:stretch/>
        </p:blipFill>
        <p:spPr>
          <a:xfrm>
            <a:off x="514350" y="1485899"/>
            <a:ext cx="9753600" cy="5162551"/>
          </a:xfrm>
        </p:spPr>
      </p:pic>
    </p:spTree>
    <p:extLst>
      <p:ext uri="{BB962C8B-B14F-4D97-AF65-F5344CB8AC3E}">
        <p14:creationId xmlns:p14="http://schemas.microsoft.com/office/powerpoint/2010/main" val="1225740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Binomial Tree</a:t>
            </a:r>
          </a:p>
        </p:txBody>
      </p:sp>
      <p:sp>
        <p:nvSpPr>
          <p:cNvPr id="7" name="Content Placeholder 6"/>
          <p:cNvSpPr>
            <a:spLocks noGrp="1"/>
          </p:cNvSpPr>
          <p:nvPr>
            <p:ph idx="1"/>
          </p:nvPr>
        </p:nvSpPr>
        <p:spPr>
          <a:xfrm>
            <a:off x="151075" y="850791"/>
            <a:ext cx="5995283" cy="633296"/>
          </a:xfrm>
        </p:spPr>
        <p:txBody>
          <a:bodyPr>
            <a:normAutofit lnSpcReduction="10000"/>
          </a:bodyPr>
          <a:lstStyle/>
          <a:p>
            <a:endParaRPr lang="en-IN" dirty="0"/>
          </a:p>
          <a:p>
            <a:pPr marL="0" indent="0">
              <a:buNone/>
            </a:pPr>
            <a:endParaRPr lang="en-IN" dirty="0"/>
          </a:p>
          <a:p>
            <a:pPr marL="0" indent="0">
              <a:buNone/>
            </a:pPr>
            <a:endParaRPr lang="en-IN" dirty="0"/>
          </a:p>
        </p:txBody>
      </p:sp>
      <p:sp>
        <p:nvSpPr>
          <p:cNvPr id="5" name="TextBox 4"/>
          <p:cNvSpPr txBox="1"/>
          <p:nvPr/>
        </p:nvSpPr>
        <p:spPr>
          <a:xfrm>
            <a:off x="811032" y="1753663"/>
            <a:ext cx="10137914" cy="4524315"/>
          </a:xfrm>
          <a:prstGeom prst="rect">
            <a:avLst/>
          </a:prstGeom>
          <a:noFill/>
        </p:spPr>
        <p:txBody>
          <a:bodyPr wrap="square" rtlCol="0">
            <a:spAutoFit/>
          </a:bodyPr>
          <a:lstStyle/>
          <a:p>
            <a:pPr marL="285750" indent="-285750">
              <a:buFont typeface="Arial" panose="020B0604020202020204" pitchFamily="34" charset="0"/>
              <a:buChar char="•"/>
            </a:pPr>
            <a:r>
              <a:rPr lang="en-IN" sz="2400" dirty="0"/>
              <a:t>A Binomial heap is a collection of Binomial trees.</a:t>
            </a:r>
          </a:p>
          <a:p>
            <a:pPr marL="285750" indent="-285750">
              <a:buFont typeface="Arial" panose="020B0604020202020204" pitchFamily="34" charset="0"/>
              <a:buChar char="•"/>
            </a:pPr>
            <a:r>
              <a:rPr lang="en-IN" sz="2400" dirty="0"/>
              <a:t>The Binomial tree is the building block for the binomial heap. </a:t>
            </a:r>
          </a:p>
          <a:p>
            <a:pPr marL="285750" indent="-285750">
              <a:buFont typeface="Arial" panose="020B0604020202020204" pitchFamily="34" charset="0"/>
              <a:buChar char="•"/>
            </a:pPr>
            <a:r>
              <a:rPr lang="en-IN" sz="2400" dirty="0"/>
              <a:t>A Binomial tree </a:t>
            </a:r>
            <a:r>
              <a:rPr lang="en-US" sz="2400" dirty="0"/>
              <a:t>B</a:t>
            </a:r>
            <a:r>
              <a:rPr lang="en-US" sz="2400" baseline="-25000" dirty="0"/>
              <a:t>k</a:t>
            </a:r>
            <a:r>
              <a:rPr lang="en-IN" sz="2400" dirty="0"/>
              <a:t> is an ordered tree defined recursively.</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sz="2400" dirty="0"/>
          </a:p>
          <a:p>
            <a:endParaRPr lang="en-IN" sz="2400" dirty="0"/>
          </a:p>
          <a:p>
            <a:endParaRPr lang="en-IN" sz="2400" dirty="0"/>
          </a:p>
          <a:p>
            <a:endParaRPr lang="en-IN" sz="24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The binomial tree </a:t>
            </a:r>
            <a:r>
              <a:rPr lang="en-US" sz="2400" dirty="0"/>
              <a:t>B</a:t>
            </a:r>
            <a:r>
              <a:rPr lang="en-US" sz="2400" baseline="-25000" dirty="0"/>
              <a:t>0</a:t>
            </a:r>
            <a:r>
              <a:rPr lang="en-IN" sz="2400" dirty="0"/>
              <a:t> has one node.</a:t>
            </a:r>
          </a:p>
          <a:p>
            <a:pPr marL="285750" indent="-285750">
              <a:buFont typeface="Arial" panose="020B0604020202020204" pitchFamily="34" charset="0"/>
              <a:buChar char="•"/>
            </a:pPr>
            <a:r>
              <a:rPr lang="en-IN" sz="2400" dirty="0"/>
              <a:t>The binomial tree </a:t>
            </a:r>
            <a:r>
              <a:rPr lang="en-US" sz="2400" dirty="0"/>
              <a:t>B</a:t>
            </a:r>
            <a:r>
              <a:rPr lang="en-US" sz="2400" baseline="-25000" dirty="0"/>
              <a:t>k</a:t>
            </a:r>
            <a:r>
              <a:rPr lang="en-IN" sz="2400" dirty="0"/>
              <a:t> consist of two binomial tree </a:t>
            </a:r>
            <a:r>
              <a:rPr lang="en-US" sz="2400" dirty="0"/>
              <a:t>B</a:t>
            </a:r>
            <a:r>
              <a:rPr lang="en-US" sz="2400" baseline="-25000" dirty="0"/>
              <a:t>k </a:t>
            </a:r>
            <a:r>
              <a:rPr lang="en-IN" sz="2400" dirty="0"/>
              <a:t>- 1 and they are connected such that the root of one tree is the leftmost child of the other.</a:t>
            </a:r>
          </a:p>
        </p:txBody>
      </p:sp>
      <p:pic>
        <p:nvPicPr>
          <p:cNvPr id="10"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6926" t="18675" r="18971" b="12379"/>
          <a:stretch/>
        </p:blipFill>
        <p:spPr>
          <a:xfrm>
            <a:off x="2703445" y="2957885"/>
            <a:ext cx="3935896" cy="1932167"/>
          </a:xfrm>
          <a:prstGeom prst="rect">
            <a:avLst/>
          </a:prstGeom>
        </p:spPr>
      </p:pic>
    </p:spTree>
    <p:extLst>
      <p:ext uri="{BB962C8B-B14F-4D97-AF65-F5344CB8AC3E}">
        <p14:creationId xmlns:p14="http://schemas.microsoft.com/office/powerpoint/2010/main" val="1622268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8068" t="4275" r="16868" b="9658"/>
          <a:stretch/>
        </p:blipFill>
        <p:spPr>
          <a:xfrm>
            <a:off x="1660994" y="1634490"/>
            <a:ext cx="8412646" cy="4918710"/>
          </a:xfrm>
        </p:spPr>
      </p:pic>
    </p:spTree>
    <p:extLst>
      <p:ext uri="{BB962C8B-B14F-4D97-AF65-F5344CB8AC3E}">
        <p14:creationId xmlns:p14="http://schemas.microsoft.com/office/powerpoint/2010/main" val="592008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365" t="21963" r="24882" b="11055"/>
          <a:stretch/>
        </p:blipFill>
        <p:spPr>
          <a:xfrm>
            <a:off x="1885950" y="1924050"/>
            <a:ext cx="6915150" cy="4114800"/>
          </a:xfrm>
        </p:spPr>
      </p:pic>
    </p:spTree>
    <p:extLst>
      <p:ext uri="{BB962C8B-B14F-4D97-AF65-F5344CB8AC3E}">
        <p14:creationId xmlns:p14="http://schemas.microsoft.com/office/powerpoint/2010/main" val="2163258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8232" t="6204" r="17247" b="8866"/>
          <a:stretch/>
        </p:blipFill>
        <p:spPr>
          <a:xfrm>
            <a:off x="1333500" y="1581150"/>
            <a:ext cx="9182100" cy="4629150"/>
          </a:xfrm>
        </p:spPr>
      </p:pic>
    </p:spTree>
    <p:extLst>
      <p:ext uri="{BB962C8B-B14F-4D97-AF65-F5344CB8AC3E}">
        <p14:creationId xmlns:p14="http://schemas.microsoft.com/office/powerpoint/2010/main" val="1360580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974" t="13413" r="30333" b="16966"/>
          <a:stretch/>
        </p:blipFill>
        <p:spPr>
          <a:xfrm>
            <a:off x="599765" y="299116"/>
            <a:ext cx="9525000" cy="6492875"/>
          </a:xfrm>
        </p:spPr>
      </p:pic>
    </p:spTree>
    <p:extLst>
      <p:ext uri="{BB962C8B-B14F-4D97-AF65-F5344CB8AC3E}">
        <p14:creationId xmlns:p14="http://schemas.microsoft.com/office/powerpoint/2010/main" val="213515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Insert a node </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347" t="19625" r="18822" b="9109"/>
          <a:stretch/>
        </p:blipFill>
        <p:spPr>
          <a:xfrm>
            <a:off x="1375576" y="1566407"/>
            <a:ext cx="7964368" cy="4556097"/>
          </a:xfrm>
        </p:spPr>
      </p:pic>
    </p:spTree>
    <p:extLst>
      <p:ext uri="{BB962C8B-B14F-4D97-AF65-F5344CB8AC3E}">
        <p14:creationId xmlns:p14="http://schemas.microsoft.com/office/powerpoint/2010/main" val="3293053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3158" t="25465" r="31284" b="21123"/>
          <a:stretch/>
        </p:blipFill>
        <p:spPr>
          <a:xfrm>
            <a:off x="2381555" y="1485900"/>
            <a:ext cx="7448550" cy="4419600"/>
          </a:xfrm>
        </p:spPr>
      </p:pic>
    </p:spTree>
    <p:extLst>
      <p:ext uri="{BB962C8B-B14F-4D97-AF65-F5344CB8AC3E}">
        <p14:creationId xmlns:p14="http://schemas.microsoft.com/office/powerpoint/2010/main" val="2335962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Extract Min </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526" t="14143" r="19233" b="8377"/>
          <a:stretch/>
        </p:blipFill>
        <p:spPr>
          <a:xfrm>
            <a:off x="962109" y="1614115"/>
            <a:ext cx="8969070" cy="4738977"/>
          </a:xfrm>
        </p:spPr>
      </p:pic>
    </p:spTree>
    <p:extLst>
      <p:ext uri="{BB962C8B-B14F-4D97-AF65-F5344CB8AC3E}">
        <p14:creationId xmlns:p14="http://schemas.microsoft.com/office/powerpoint/2010/main" val="2787265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Extract node with minimum key</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4882" t="21525" r="26113" b="29005"/>
          <a:stretch/>
        </p:blipFill>
        <p:spPr>
          <a:xfrm>
            <a:off x="1352550" y="1690688"/>
            <a:ext cx="9486900" cy="4495800"/>
          </a:xfrm>
        </p:spPr>
      </p:pic>
    </p:spTree>
    <p:extLst>
      <p:ext uri="{BB962C8B-B14F-4D97-AF65-F5344CB8AC3E}">
        <p14:creationId xmlns:p14="http://schemas.microsoft.com/office/powerpoint/2010/main" val="351061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7098" t="13645" r="25374" b="22437"/>
          <a:stretch/>
        </p:blipFill>
        <p:spPr>
          <a:xfrm>
            <a:off x="609600" y="1614487"/>
            <a:ext cx="10248899" cy="5243513"/>
          </a:xfrm>
        </p:spPr>
      </p:pic>
    </p:spTree>
    <p:extLst>
      <p:ext uri="{BB962C8B-B14F-4D97-AF65-F5344CB8AC3E}">
        <p14:creationId xmlns:p14="http://schemas.microsoft.com/office/powerpoint/2010/main" val="579548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Decreasing a Key value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448" t="23713" r="20694" b="22875"/>
          <a:stretch/>
        </p:blipFill>
        <p:spPr>
          <a:xfrm>
            <a:off x="571500" y="1543050"/>
            <a:ext cx="10191750" cy="4648200"/>
          </a:xfrm>
        </p:spPr>
      </p:pic>
    </p:spTree>
    <p:extLst>
      <p:ext uri="{BB962C8B-B14F-4D97-AF65-F5344CB8AC3E}">
        <p14:creationId xmlns:p14="http://schemas.microsoft.com/office/powerpoint/2010/main" val="363383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6449"/>
            <a:ext cx="10515600" cy="784239"/>
          </a:xfrm>
        </p:spPr>
        <p:txBody>
          <a:bodyPr>
            <a:normAutofit fontScale="90000"/>
          </a:bodyPr>
          <a:lstStyle/>
          <a:p>
            <a:r>
              <a:rPr lang="en-IN" b="1" dirty="0">
                <a:solidFill>
                  <a:srgbClr val="FFC000"/>
                </a:solidFill>
              </a:rPr>
              <a:t>Binomial tree properties-</a:t>
            </a:r>
            <a:br>
              <a:rPr lang="en-IN" b="1" dirty="0"/>
            </a:br>
            <a:endParaRPr lang="en-IN" dirty="0"/>
          </a:p>
        </p:txBody>
      </p:sp>
      <p:sp>
        <p:nvSpPr>
          <p:cNvPr id="3" name="Content Placeholder 2"/>
          <p:cNvSpPr>
            <a:spLocks noGrp="1"/>
          </p:cNvSpPr>
          <p:nvPr>
            <p:ph idx="1"/>
          </p:nvPr>
        </p:nvSpPr>
        <p:spPr/>
        <p:txBody>
          <a:bodyPr>
            <a:normAutofit fontScale="77500" lnSpcReduction="20000"/>
          </a:bodyPr>
          <a:lstStyle/>
          <a:p>
            <a:pPr marL="285750" indent="-285750"/>
            <a:r>
              <a:rPr lang="en-US" dirty="0"/>
              <a:t>B</a:t>
            </a:r>
            <a:r>
              <a:rPr lang="en-US" baseline="-25000" dirty="0"/>
              <a:t>k</a:t>
            </a:r>
            <a:r>
              <a:rPr lang="en-IN" dirty="0"/>
              <a:t> has </a:t>
            </a:r>
            <a:r>
              <a:rPr lang="en-US" baseline="-25000" dirty="0"/>
              <a:t>2</a:t>
            </a:r>
            <a:r>
              <a:rPr lang="en-US" baseline="30000" dirty="0"/>
              <a:t>k</a:t>
            </a:r>
            <a:r>
              <a:rPr lang="en-IN" dirty="0"/>
              <a:t> nodes in a binomial tree </a:t>
            </a:r>
            <a:r>
              <a:rPr lang="en-US" dirty="0"/>
              <a:t>B</a:t>
            </a:r>
            <a:r>
              <a:rPr lang="en-US" baseline="-25000" dirty="0"/>
              <a:t>k</a:t>
            </a:r>
            <a:r>
              <a:rPr lang="en-IN" dirty="0"/>
              <a:t>.</a:t>
            </a:r>
          </a:p>
          <a:p>
            <a:pPr marL="285750" indent="-285750"/>
            <a:r>
              <a:rPr lang="en-IN" dirty="0"/>
              <a:t>Height of the binomial tree </a:t>
            </a:r>
            <a:r>
              <a:rPr lang="en-US" dirty="0"/>
              <a:t>B</a:t>
            </a:r>
            <a:r>
              <a:rPr lang="en-US" baseline="-25000" dirty="0"/>
              <a:t>k</a:t>
            </a:r>
            <a:r>
              <a:rPr lang="en-IN" dirty="0"/>
              <a:t>, is equal to k, </a:t>
            </a:r>
          </a:p>
          <a:p>
            <a:pPr marL="0" indent="0">
              <a:buNone/>
            </a:pPr>
            <a:r>
              <a:rPr lang="en-IN" dirty="0"/>
              <a:t>   where k is the degree of the binomial tree. </a:t>
            </a:r>
          </a:p>
          <a:p>
            <a:pPr marL="285750" indent="-285750"/>
            <a:endParaRPr lang="en-IN" dirty="0"/>
          </a:p>
          <a:p>
            <a:pPr marL="285750" indent="-285750"/>
            <a:endParaRPr lang="en-IN" dirty="0"/>
          </a:p>
          <a:p>
            <a:r>
              <a:rPr lang="en-IN" dirty="0"/>
              <a:t>Height of the Binomial tree </a:t>
            </a:r>
            <a:r>
              <a:rPr lang="en-US" dirty="0"/>
              <a:t>B</a:t>
            </a:r>
            <a:r>
              <a:rPr lang="en-US" baseline="-25000" dirty="0"/>
              <a:t>k</a:t>
            </a:r>
            <a:r>
              <a:rPr lang="en-IN" dirty="0"/>
              <a:t> is exactly equal to </a:t>
            </a:r>
            <a:r>
              <a:rPr lang="en-US" dirty="0">
                <a:solidFill>
                  <a:schemeClr val="accent2">
                    <a:lumMod val="75000"/>
                  </a:schemeClr>
                </a:solidFill>
              </a:rPr>
              <a:t>Log</a:t>
            </a:r>
            <a:r>
              <a:rPr lang="en-US" baseline="-25000" dirty="0">
                <a:solidFill>
                  <a:schemeClr val="accent2">
                    <a:lumMod val="75000"/>
                  </a:schemeClr>
                </a:solidFill>
              </a:rPr>
              <a:t>2</a:t>
            </a:r>
            <a:r>
              <a:rPr lang="en-US" dirty="0">
                <a:solidFill>
                  <a:schemeClr val="accent2">
                    <a:lumMod val="75000"/>
                  </a:schemeClr>
                </a:solidFill>
              </a:rPr>
              <a:t>n</a:t>
            </a:r>
            <a:r>
              <a:rPr lang="en-IN" dirty="0"/>
              <a:t>.</a:t>
            </a:r>
          </a:p>
          <a:p>
            <a:pPr marL="285750" indent="-285750"/>
            <a:r>
              <a:rPr lang="en-IN" dirty="0"/>
              <a:t> No. of nodes at </a:t>
            </a:r>
            <a:r>
              <a:rPr lang="en-IN" b="1" dirty="0"/>
              <a:t>depth ‘</a:t>
            </a:r>
            <a:r>
              <a:rPr lang="en-IN" b="1" dirty="0" err="1"/>
              <a:t>i</a:t>
            </a:r>
            <a:r>
              <a:rPr lang="en-IN" b="1" dirty="0"/>
              <a:t>’ </a:t>
            </a:r>
            <a:r>
              <a:rPr lang="en-IN" dirty="0"/>
              <a:t>in Binomial tree </a:t>
            </a:r>
            <a:r>
              <a:rPr lang="en-US" dirty="0"/>
              <a:t>B</a:t>
            </a:r>
            <a:r>
              <a:rPr lang="en-US" baseline="-25000" dirty="0"/>
              <a:t>k</a:t>
            </a:r>
            <a:r>
              <a:rPr lang="en-IN" dirty="0"/>
              <a:t> is  </a:t>
            </a:r>
            <a:r>
              <a:rPr lang="en-US" baseline="30000" dirty="0" err="1">
                <a:solidFill>
                  <a:schemeClr val="accent2">
                    <a:lumMod val="75000"/>
                  </a:schemeClr>
                </a:solidFill>
              </a:rPr>
              <a:t>K</a:t>
            </a:r>
            <a:r>
              <a:rPr lang="en-US" dirty="0" err="1">
                <a:solidFill>
                  <a:schemeClr val="accent2">
                    <a:lumMod val="75000"/>
                  </a:schemeClr>
                </a:solidFill>
              </a:rPr>
              <a:t>C</a:t>
            </a:r>
            <a:r>
              <a:rPr lang="en-US" baseline="-25000" dirty="0" err="1">
                <a:solidFill>
                  <a:schemeClr val="accent2">
                    <a:lumMod val="75000"/>
                  </a:schemeClr>
                </a:solidFill>
              </a:rPr>
              <a:t>i</a:t>
            </a:r>
            <a:r>
              <a:rPr lang="en-IN" dirty="0">
                <a:solidFill>
                  <a:schemeClr val="accent2">
                    <a:lumMod val="75000"/>
                  </a:schemeClr>
                </a:solidFill>
              </a:rPr>
              <a:t>= k!/ (</a:t>
            </a:r>
            <a:r>
              <a:rPr lang="en-IN" dirty="0" err="1">
                <a:solidFill>
                  <a:schemeClr val="accent2">
                    <a:lumMod val="75000"/>
                  </a:schemeClr>
                </a:solidFill>
              </a:rPr>
              <a:t>i</a:t>
            </a:r>
            <a:r>
              <a:rPr lang="en-IN" dirty="0">
                <a:solidFill>
                  <a:schemeClr val="accent2">
                    <a:lumMod val="75000"/>
                  </a:schemeClr>
                </a:solidFill>
              </a:rPr>
              <a:t>!*(k-1)!)</a:t>
            </a:r>
          </a:p>
          <a:p>
            <a:pPr marL="285750" indent="-285750"/>
            <a:r>
              <a:rPr lang="en-IN" dirty="0"/>
              <a:t>The root in a binomial tree </a:t>
            </a:r>
            <a:r>
              <a:rPr lang="en-US" dirty="0"/>
              <a:t>B</a:t>
            </a:r>
            <a:r>
              <a:rPr lang="en-US" baseline="-25000" dirty="0"/>
              <a:t>k</a:t>
            </a:r>
            <a:r>
              <a:rPr lang="en-IN" dirty="0"/>
              <a:t> has degree k which is greater than degree of any other node in a Binomial tree </a:t>
            </a:r>
            <a:r>
              <a:rPr lang="en-US" dirty="0"/>
              <a:t>B</a:t>
            </a:r>
            <a:r>
              <a:rPr lang="en-US" baseline="-25000" dirty="0"/>
              <a:t>k </a:t>
            </a:r>
            <a:r>
              <a:rPr lang="en-IN" dirty="0"/>
              <a:t>-1. </a:t>
            </a:r>
          </a:p>
          <a:p>
            <a:pPr marL="285750" indent="-285750"/>
            <a:r>
              <a:rPr lang="en-IN" dirty="0"/>
              <a:t>The children's of the root are numbered from left to right by their degrees as k-1, k-2, k-3,…….0.</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0791" t="23684" r="9001" b="37570"/>
          <a:stretch/>
        </p:blipFill>
        <p:spPr>
          <a:xfrm>
            <a:off x="7760473" y="2140688"/>
            <a:ext cx="3042701" cy="1593112"/>
          </a:xfrm>
          <a:prstGeom prst="rect">
            <a:avLst/>
          </a:prstGeom>
        </p:spPr>
      </p:pic>
    </p:spTree>
    <p:extLst>
      <p:ext uri="{BB962C8B-B14F-4D97-AF65-F5344CB8AC3E}">
        <p14:creationId xmlns:p14="http://schemas.microsoft.com/office/powerpoint/2010/main" val="1437942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5127" t="23276" r="21188" b="18497"/>
          <a:stretch/>
        </p:blipFill>
        <p:spPr>
          <a:xfrm>
            <a:off x="1257300" y="1504950"/>
            <a:ext cx="9467850" cy="5181600"/>
          </a:xfrm>
        </p:spPr>
      </p:pic>
    </p:spTree>
    <p:extLst>
      <p:ext uri="{BB962C8B-B14F-4D97-AF65-F5344CB8AC3E}">
        <p14:creationId xmlns:p14="http://schemas.microsoft.com/office/powerpoint/2010/main" val="2611013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Delete a node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5374" t="26778" r="25128" b="29881"/>
          <a:stretch/>
        </p:blipFill>
        <p:spPr>
          <a:xfrm>
            <a:off x="1219200" y="1428750"/>
            <a:ext cx="9201150" cy="5162549"/>
          </a:xfrm>
        </p:spPr>
      </p:pic>
    </p:spTree>
    <p:extLst>
      <p:ext uri="{BB962C8B-B14F-4D97-AF65-F5344CB8AC3E}">
        <p14:creationId xmlns:p14="http://schemas.microsoft.com/office/powerpoint/2010/main" val="1051850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6702" t="23715" r="21926" b="21717"/>
          <a:stretch/>
        </p:blipFill>
        <p:spPr>
          <a:xfrm>
            <a:off x="1238250" y="1466850"/>
            <a:ext cx="9372600" cy="4819650"/>
          </a:xfrm>
        </p:spPr>
      </p:pic>
    </p:spTree>
    <p:extLst>
      <p:ext uri="{BB962C8B-B14F-4D97-AF65-F5344CB8AC3E}">
        <p14:creationId xmlns:p14="http://schemas.microsoft.com/office/powerpoint/2010/main" val="1211880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7344" t="26340" r="29314" b="24626"/>
          <a:stretch/>
        </p:blipFill>
        <p:spPr>
          <a:xfrm>
            <a:off x="1752600" y="1638300"/>
            <a:ext cx="8896350" cy="4648200"/>
          </a:xfrm>
        </p:spPr>
      </p:pic>
    </p:spTree>
    <p:extLst>
      <p:ext uri="{BB962C8B-B14F-4D97-AF65-F5344CB8AC3E}">
        <p14:creationId xmlns:p14="http://schemas.microsoft.com/office/powerpoint/2010/main" val="1894814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References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4143" t="25903" r="19956" b="57023"/>
          <a:stretch/>
        </p:blipFill>
        <p:spPr>
          <a:xfrm>
            <a:off x="838200" y="1690688"/>
            <a:ext cx="10934700" cy="1905000"/>
          </a:xfrm>
        </p:spPr>
      </p:pic>
    </p:spTree>
    <p:extLst>
      <p:ext uri="{BB962C8B-B14F-4D97-AF65-F5344CB8AC3E}">
        <p14:creationId xmlns:p14="http://schemas.microsoft.com/office/powerpoint/2010/main" val="366196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Binomial tree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926" t="18675" r="18971" b="12379"/>
          <a:stretch/>
        </p:blipFill>
        <p:spPr>
          <a:xfrm>
            <a:off x="1152939" y="1820849"/>
            <a:ext cx="5112690" cy="4253948"/>
          </a:xfrm>
        </p:spPr>
      </p:pic>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16834" t="21271" r="16766" b="9291"/>
          <a:stretch/>
        </p:blipFill>
        <p:spPr>
          <a:xfrm>
            <a:off x="6361043" y="1820849"/>
            <a:ext cx="5136544" cy="4253947"/>
          </a:xfrm>
          <a:prstGeom prst="rect">
            <a:avLst/>
          </a:prstGeom>
        </p:spPr>
      </p:pic>
    </p:spTree>
    <p:extLst>
      <p:ext uri="{BB962C8B-B14F-4D97-AF65-F5344CB8AC3E}">
        <p14:creationId xmlns:p14="http://schemas.microsoft.com/office/powerpoint/2010/main" val="1908621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245" t="4459" r="16972" b="8926"/>
          <a:stretch/>
        </p:blipFill>
        <p:spPr>
          <a:xfrm>
            <a:off x="1576016" y="1534105"/>
            <a:ext cx="8810044" cy="5057029"/>
          </a:xfrm>
        </p:spPr>
      </p:pic>
    </p:spTree>
    <p:extLst>
      <p:ext uri="{BB962C8B-B14F-4D97-AF65-F5344CB8AC3E}">
        <p14:creationId xmlns:p14="http://schemas.microsoft.com/office/powerpoint/2010/main" val="1571579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C000"/>
                </a:solidFill>
              </a:rPr>
              <a:t>Binomial Heap</a:t>
            </a:r>
          </a:p>
        </p:txBody>
      </p:sp>
      <p:sp>
        <p:nvSpPr>
          <p:cNvPr id="6" name="Content Placeholder 5"/>
          <p:cNvSpPr>
            <a:spLocks noGrp="1"/>
          </p:cNvSpPr>
          <p:nvPr>
            <p:ph idx="1"/>
          </p:nvPr>
        </p:nvSpPr>
        <p:spPr>
          <a:xfrm>
            <a:off x="838200" y="1825625"/>
            <a:ext cx="10515600" cy="289422"/>
          </a:xfrm>
        </p:spPr>
        <p:txBody>
          <a:bodyPr>
            <a:normAutofit fontScale="40000" lnSpcReduction="20000"/>
          </a:bodyPr>
          <a:lstStyle/>
          <a:p>
            <a:pPr marL="0" indent="0">
              <a:buNone/>
            </a:pPr>
            <a:r>
              <a:rPr lang="en-IN" dirty="0"/>
              <a:t> </a:t>
            </a:r>
          </a:p>
        </p:txBody>
      </p:sp>
      <p:sp>
        <p:nvSpPr>
          <p:cNvPr id="5" name="TextBox 4"/>
          <p:cNvSpPr txBox="1"/>
          <p:nvPr/>
        </p:nvSpPr>
        <p:spPr>
          <a:xfrm>
            <a:off x="838200" y="1566407"/>
            <a:ext cx="10261821" cy="4893647"/>
          </a:xfrm>
          <a:prstGeom prst="rect">
            <a:avLst/>
          </a:prstGeom>
          <a:noFill/>
        </p:spPr>
        <p:txBody>
          <a:bodyPr wrap="square" rtlCol="0">
            <a:spAutoFit/>
          </a:bodyPr>
          <a:lstStyle/>
          <a:p>
            <a:r>
              <a:rPr lang="en-IN" sz="2400" dirty="0"/>
              <a:t>A Binomial heap H is a set of binomial trees that satisfies the following binomial heap properties.</a:t>
            </a:r>
          </a:p>
          <a:p>
            <a:pPr marL="342900" indent="-342900">
              <a:buAutoNum type="arabicPeriod"/>
            </a:pPr>
            <a:r>
              <a:rPr lang="en-IN" sz="2400" dirty="0"/>
              <a:t>Each binomial tree in H obeys the </a:t>
            </a:r>
            <a:r>
              <a:rPr lang="en-IN" sz="2400" b="1" dirty="0"/>
              <a:t>min heap </a:t>
            </a:r>
            <a:r>
              <a:rPr lang="en-IN" sz="2400" dirty="0"/>
              <a:t>property.</a:t>
            </a:r>
          </a:p>
          <a:p>
            <a:pPr marL="342900" indent="-342900">
              <a:buAutoNum type="arabicPeriod"/>
            </a:pPr>
            <a:r>
              <a:rPr lang="en-IN" sz="2400" dirty="0"/>
              <a:t>For any nonnegative integer k, there is at most one binomial tree in H whose root has degree k.</a:t>
            </a:r>
          </a:p>
          <a:p>
            <a:pPr marL="342900" indent="-342900">
              <a:buAutoNum type="arabicPeriod"/>
            </a:pPr>
            <a:r>
              <a:rPr lang="en-IN" sz="2400" dirty="0"/>
              <a:t>The number of trees in a n node binomial heap is O(</a:t>
            </a:r>
            <a:r>
              <a:rPr lang="en-IN" sz="2400" dirty="0" err="1"/>
              <a:t>logn</a:t>
            </a:r>
            <a:r>
              <a:rPr lang="en-IN" sz="2400" dirty="0"/>
              <a:t>).</a:t>
            </a:r>
          </a:p>
          <a:p>
            <a:pPr marL="342900" indent="-342900">
              <a:buAutoNum type="arabicPeriod"/>
            </a:pPr>
            <a:r>
              <a:rPr lang="en-IN" sz="2400" dirty="0"/>
              <a:t>Binomial trees will be joined by a linked list of the roots.</a:t>
            </a:r>
          </a:p>
          <a:p>
            <a:pPr marL="342900" indent="-342900">
              <a:buAutoNum type="arabicPeriod"/>
            </a:pPr>
            <a:r>
              <a:rPr lang="en-IN" sz="2400" dirty="0"/>
              <a:t>The binary heap data structure is fine for the simple operations of inserting, deleting and extracting elements, but other operations aren't so well supported. One such operation is the union operation, which joins two heap together.</a:t>
            </a:r>
          </a:p>
          <a:p>
            <a:pPr marL="342900" indent="-342900">
              <a:buAutoNum type="arabicPeriod"/>
            </a:pPr>
            <a:r>
              <a:rPr lang="en-IN" sz="2400" dirty="0"/>
              <a:t>Binomial heap presents the data structure which supports </a:t>
            </a:r>
            <a:r>
              <a:rPr lang="en-IN" sz="2400" b="1" dirty="0"/>
              <a:t>Union</a:t>
            </a:r>
            <a:r>
              <a:rPr lang="en-IN" sz="2400" dirty="0"/>
              <a:t> operations more efficiently.</a:t>
            </a:r>
          </a:p>
        </p:txBody>
      </p:sp>
    </p:spTree>
    <p:extLst>
      <p:ext uri="{BB962C8B-B14F-4D97-AF65-F5344CB8AC3E}">
        <p14:creationId xmlns:p14="http://schemas.microsoft.com/office/powerpoint/2010/main" val="72693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34" t="4093" r="17074" b="9109"/>
          <a:stretch/>
        </p:blipFill>
        <p:spPr>
          <a:xfrm>
            <a:off x="1996937" y="1648405"/>
            <a:ext cx="7776376" cy="4890052"/>
          </a:xfrm>
        </p:spPr>
      </p:pic>
    </p:spTree>
    <p:extLst>
      <p:ext uri="{BB962C8B-B14F-4D97-AF65-F5344CB8AC3E}">
        <p14:creationId xmlns:p14="http://schemas.microsoft.com/office/powerpoint/2010/main" val="380841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Binomial Heap</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34" t="18162" r="19541" b="14044"/>
          <a:stretch/>
        </p:blipFill>
        <p:spPr>
          <a:xfrm>
            <a:off x="985960" y="1804947"/>
            <a:ext cx="4921859" cy="4190335"/>
          </a:xfrm>
        </p:spPr>
      </p:pic>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17759" t="19443" r="18410" b="10752"/>
          <a:stretch/>
        </p:blipFill>
        <p:spPr>
          <a:xfrm>
            <a:off x="6154310" y="1804947"/>
            <a:ext cx="4937760" cy="4190335"/>
          </a:xfrm>
          <a:prstGeom prst="rect">
            <a:avLst/>
          </a:prstGeom>
        </p:spPr>
      </p:pic>
    </p:spTree>
    <p:extLst>
      <p:ext uri="{BB962C8B-B14F-4D97-AF65-F5344CB8AC3E}">
        <p14:creationId xmlns:p14="http://schemas.microsoft.com/office/powerpoint/2010/main" val="1100034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Node representation</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425" t="26204" r="21451" b="23362"/>
          <a:stretch/>
        </p:blipFill>
        <p:spPr>
          <a:xfrm>
            <a:off x="1137036" y="1910101"/>
            <a:ext cx="4373218" cy="3003806"/>
          </a:xfrm>
        </p:spPr>
      </p:pic>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16732" t="5555" r="17176" b="8561"/>
          <a:stretch/>
        </p:blipFill>
        <p:spPr>
          <a:xfrm>
            <a:off x="5783249" y="1910100"/>
            <a:ext cx="5112689" cy="3737113"/>
          </a:xfrm>
          <a:prstGeom prst="rect">
            <a:avLst/>
          </a:prstGeom>
        </p:spPr>
      </p:pic>
    </p:spTree>
    <p:extLst>
      <p:ext uri="{BB962C8B-B14F-4D97-AF65-F5344CB8AC3E}">
        <p14:creationId xmlns:p14="http://schemas.microsoft.com/office/powerpoint/2010/main" val="2961016140"/>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799B73E8-D096-4286-8F36-40C54A4F4389}" vid="{C3A075C2-939A-40B2-9E3C-6B640B02FD37}"/>
    </a:ext>
  </a:extLst>
</a:theme>
</file>

<file path=docProps/app.xml><?xml version="1.0" encoding="utf-8"?>
<Properties xmlns="http://schemas.openxmlformats.org/officeDocument/2006/extended-properties" xmlns:vt="http://schemas.openxmlformats.org/officeDocument/2006/docPropsVTypes">
  <Template>Theme1</Template>
  <TotalTime>2452</TotalTime>
  <Words>561</Words>
  <Application>Microsoft Office PowerPoint</Application>
  <PresentationFormat>Widescreen</PresentationFormat>
  <Paragraphs>73</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Theme1</vt:lpstr>
      <vt:lpstr>Binomial Heap</vt:lpstr>
      <vt:lpstr>Binomial Tree</vt:lpstr>
      <vt:lpstr>Binomial tree properties- </vt:lpstr>
      <vt:lpstr>Binomial tree</vt:lpstr>
      <vt:lpstr>PowerPoint Presentation</vt:lpstr>
      <vt:lpstr>Binomial Heap</vt:lpstr>
      <vt:lpstr>PowerPoint Presentation</vt:lpstr>
      <vt:lpstr>Binomial Heap</vt:lpstr>
      <vt:lpstr>Node representation</vt:lpstr>
      <vt:lpstr>PowerPoint Presentation</vt:lpstr>
      <vt:lpstr>Binomial Heap Operations</vt:lpstr>
      <vt:lpstr>Compare with Binary Heap</vt:lpstr>
      <vt:lpstr>Create New Binomial Heap</vt:lpstr>
      <vt:lpstr>Finding Minimum key in Binomial Heap</vt:lpstr>
      <vt:lpstr>PowerPoint Presentation</vt:lpstr>
      <vt:lpstr>Example</vt:lpstr>
      <vt:lpstr>Conti..</vt:lpstr>
      <vt:lpstr>Union of Binomial Heap</vt:lpstr>
      <vt:lpstr>PowerPoint Presentation</vt:lpstr>
      <vt:lpstr>PowerPoint Presentation</vt:lpstr>
      <vt:lpstr>Example</vt:lpstr>
      <vt:lpstr>PowerPoint Presentation</vt:lpstr>
      <vt:lpstr>PowerPoint Presentation</vt:lpstr>
      <vt:lpstr> Insert a node </vt:lpstr>
      <vt:lpstr>example</vt:lpstr>
      <vt:lpstr>Extract Min </vt:lpstr>
      <vt:lpstr>Extract node with minimum key</vt:lpstr>
      <vt:lpstr>PowerPoint Presentation</vt:lpstr>
      <vt:lpstr>Decreasing a Key value</vt:lpstr>
      <vt:lpstr>PowerPoint Presentation</vt:lpstr>
      <vt:lpstr>Delete a node</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Binomial Heap</dc:title>
  <dc:creator>rupal</dc:creator>
  <cp:lastModifiedBy>rupali khare</cp:lastModifiedBy>
  <cp:revision>76</cp:revision>
  <dcterms:created xsi:type="dcterms:W3CDTF">2021-12-08T11:00:23Z</dcterms:created>
  <dcterms:modified xsi:type="dcterms:W3CDTF">2021-12-10T04:05:10Z</dcterms:modified>
</cp:coreProperties>
</file>